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4" r:id="rId4"/>
    <p:sldId id="265" r:id="rId5"/>
    <p:sldId id="313" r:id="rId6"/>
    <p:sldId id="312" r:id="rId7"/>
    <p:sldId id="309" r:id="rId8"/>
    <p:sldId id="271" r:id="rId9"/>
    <p:sldId id="270" r:id="rId10"/>
    <p:sldId id="299" r:id="rId11"/>
    <p:sldId id="274" r:id="rId12"/>
    <p:sldId id="275" r:id="rId13"/>
    <p:sldId id="276" r:id="rId14"/>
    <p:sldId id="308" r:id="rId15"/>
    <p:sldId id="282" r:id="rId16"/>
    <p:sldId id="334" r:id="rId17"/>
    <p:sldId id="319" r:id="rId18"/>
    <p:sldId id="307" r:id="rId19"/>
    <p:sldId id="318" r:id="rId20"/>
    <p:sldId id="320" r:id="rId21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4266" autoAdjust="0"/>
    <p:restoredTop sz="94705" autoAdjust="0"/>
  </p:normalViewPr>
  <p:slideViewPr>
    <p:cSldViewPr>
      <p:cViewPr varScale="1">
        <p:scale>
          <a:sx n="62" d="100"/>
          <a:sy n="62" d="100"/>
        </p:scale>
        <p:origin x="-3204" y="-7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tableStyles" Target="tableStyle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notesMaster" Target="notesMasters/notesMaster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215" y="0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/>
          <a:lstStyle>
            <a:lvl1pPr algn="r">
              <a:defRPr sz="1200"/>
            </a:lvl1pPr>
          </a:lstStyle>
          <a:p>
            <a:fld id="{3E39E027-B4A8-45E0-93FA-E096EA0F177B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35175" y="750888"/>
            <a:ext cx="2819400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91" tIns="44595" rIns="89191" bIns="4459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355" y="4759876"/>
            <a:ext cx="5511453" cy="4509602"/>
          </a:xfrm>
          <a:prstGeom prst="rect">
            <a:avLst/>
          </a:prstGeom>
        </p:spPr>
        <p:txBody>
          <a:bodyPr vert="horz" lIns="89191" tIns="44595" rIns="89191" bIns="4459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8198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215" y="9518198"/>
            <a:ext cx="2984408" cy="500549"/>
          </a:xfrm>
          <a:prstGeom prst="rect">
            <a:avLst/>
          </a:prstGeom>
        </p:spPr>
        <p:txBody>
          <a:bodyPr vert="horz" lIns="89191" tIns="44595" rIns="89191" bIns="44595" rtlCol="0" anchor="b"/>
          <a:lstStyle>
            <a:lvl1pPr algn="r">
              <a:defRPr sz="1200"/>
            </a:lvl1pPr>
          </a:lstStyle>
          <a:p>
            <a:fld id="{DE19018E-0252-41A8-92BE-0CDA048D99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54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5DCD-8690-4858-852C-F56A4805BDFA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F5DCD-8690-4858-852C-F56A4805BDFA}" type="datetimeFigureOut">
              <a:rPr lang="ru-RU" smtClean="0"/>
              <a:pPr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88377-8FEF-44B7-91C3-A6218624A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22.jpeg" /><Relationship Id="rId4" Type="http://schemas.openxmlformats.org/officeDocument/2006/relationships/image" Target="../media/image21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6.jpeg" /><Relationship Id="rId5" Type="http://schemas.openxmlformats.org/officeDocument/2006/relationships/image" Target="../media/image25.jpeg" /><Relationship Id="rId4" Type="http://schemas.openxmlformats.org/officeDocument/2006/relationships/image" Target="../media/image24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8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30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16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5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8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10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14.jpeg" /><Relationship Id="rId5" Type="http://schemas.openxmlformats.org/officeDocument/2006/relationships/image" Target="../media/image13.jpeg" /><Relationship Id="rId4" Type="http://schemas.openxmlformats.org/officeDocument/2006/relationships/image" Target="../media/image12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16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18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22607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-166659"/>
            <a:ext cx="6172200" cy="15240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ru-RU" sz="32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ru-RU" sz="32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18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МУНИЦИПАЛЬНОЕ БЮДЖЕТНОЕ ДОШКОЛЬНОЕ </a:t>
            </a:r>
            <a:r>
              <a:rPr lang="ru-RU" sz="1800" b="1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ОБРАЗОВАТЕЛЬНОЕ УЧРЕЖДЕНИЕ</a:t>
            </a:r>
            <a:br>
              <a:rPr lang="ru-RU" sz="1800" b="1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1800" b="1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«Детский сад 12 имени Абдурзакова Азамата Рамзановича» с.Дышне-Ведено </a:t>
            </a:r>
            <a:br>
              <a:rPr lang="ru-RU" sz="18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ru-RU" sz="3200" b="1" dirty="0">
                <a:solidFill>
                  <a:srgbClr val="603B1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8373" y="1598936"/>
            <a:ext cx="5976627" cy="1077218"/>
          </a:xfrm>
          <a:prstGeom prst="rect">
            <a:avLst/>
          </a:prstGeom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Портфолио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к </a:t>
            </a:r>
            <a:r>
              <a:rPr lang="ru-RU" sz="32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конкурсу «Воспитатель года – 2022»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688" y="7021844"/>
            <a:ext cx="623731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i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Гентиева Линда Мусаевна</a:t>
            </a:r>
            <a:endParaRPr lang="ru-RU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C93145AE-E115-EC47-9F30-0FA830A56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394" y="3031074"/>
            <a:ext cx="3716867" cy="3699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задачи и направления работы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8640" y="1691680"/>
            <a:ext cx="626469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/>
              <a:t>Укреплять и сохранять здоровье детей. Воспитывать культурно-гигиенические навыки самообслуживания. Развивать основные движения, предупреждать утомление. Развивать восприятие, внимание, память детей.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/>
              <a:t>Расширять опыт ориентировки в окружающем, обогащать детей разнообразными сенсорными впечатлениями.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/>
              <a:t>Развивать речь детей. Расширять их словарный запас совершенствовать грамматическую структуру речи. Учить понимать речь взрослых без наглядного сопровождения. Добиваться того, чтобы к концу года речь стала полноценным средством общения детей друг с другом.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/>
              <a:t>Формировать предпосылки сюжетно- ролевой игры, развивать умение играть рядом, а затем и вместе со сверстниками.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/>
              <a:t>Вовлекать детей в познавательно-исследовательскую деятельность, прививать интерес к экспериментированию.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00263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634" y="446880"/>
            <a:ext cx="4850732" cy="1296144"/>
          </a:xfrm>
        </p:spPr>
        <p:txBody>
          <a:bodyPr>
            <a:normAutofit fontScale="90000"/>
          </a:bodyPr>
          <a:lstStyle/>
          <a:p>
            <a:br>
              <a:rPr lang="ru-RU" b="1" cap="none" dirty="0">
                <a:solidFill>
                  <a:srgbClr val="0000CC"/>
                </a:solidFill>
                <a:effectLst/>
                <a:latin typeface="Times New Roman" pitchFamily="18" charset="0"/>
              </a:rPr>
            </a:br>
            <a:r>
              <a:rPr lang="ru-RU" sz="3600" b="1" cap="none" dirty="0">
                <a:solidFill>
                  <a:srgbClr val="0000CC"/>
                </a:solidFill>
                <a:effectLst/>
                <a:latin typeface="Times New Roman" pitchFamily="18" charset="0"/>
              </a:rPr>
              <a:t>Формы организации работы:</a:t>
            </a:r>
            <a:br>
              <a:rPr lang="ru-RU" b="1" cap="none" dirty="0">
                <a:solidFill>
                  <a:srgbClr val="0000CC"/>
                </a:solidFill>
                <a:effectLst/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90053" y="1569234"/>
            <a:ext cx="51401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70C0"/>
                </a:solidFill>
              </a:rPr>
              <a:t>Индивидуальные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занятия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70C0"/>
                </a:solidFill>
              </a:rPr>
              <a:t>индивидуально-подгрупповые занятия</a:t>
            </a:r>
            <a:r>
              <a:rPr lang="ru-RU" b="1" dirty="0">
                <a:solidFill>
                  <a:srgbClr val="0070C0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C33ED187-02AD-D543-AC56-D7512AD7A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31" y="3461126"/>
            <a:ext cx="4184316" cy="363750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1124744" y="2915816"/>
            <a:ext cx="4627240" cy="32403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tabLst>
                <a:tab pos="342900" algn="l"/>
              </a:tabLst>
              <a:defRPr/>
            </a:pPr>
            <a:r>
              <a:rPr lang="ru-RU" sz="2000" b="1" dirty="0">
                <a:solidFill>
                  <a:srgbClr val="FFFFFF"/>
                </a:solidFill>
                <a:latin typeface="Arial Black" pitchFamily="34" charset="0"/>
                <a:cs typeface="Times New Roman" pitchFamily="18" charset="0"/>
              </a:rPr>
              <a:t>Используемые современные образовательные технологии</a:t>
            </a:r>
          </a:p>
        </p:txBody>
      </p:sp>
      <p:sp>
        <p:nvSpPr>
          <p:cNvPr id="4" name="Блок-схема: сохраненные данные 3"/>
          <p:cNvSpPr/>
          <p:nvPr/>
        </p:nvSpPr>
        <p:spPr>
          <a:xfrm>
            <a:off x="0" y="683568"/>
            <a:ext cx="3140968" cy="2555776"/>
          </a:xfrm>
          <a:prstGeom prst="flowChartOnlineStorag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Здоровье-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сберегающие</a:t>
            </a:r>
          </a:p>
        </p:txBody>
      </p:sp>
      <p:sp>
        <p:nvSpPr>
          <p:cNvPr id="5" name="Блок-схема: сохраненные данные 4"/>
          <p:cNvSpPr/>
          <p:nvPr/>
        </p:nvSpPr>
        <p:spPr>
          <a:xfrm>
            <a:off x="3717032" y="683568"/>
            <a:ext cx="3140968" cy="2483768"/>
          </a:xfrm>
          <a:prstGeom prst="flowChartOnlineStorag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Компьютерные</a:t>
            </a:r>
          </a:p>
        </p:txBody>
      </p:sp>
      <p:sp>
        <p:nvSpPr>
          <p:cNvPr id="7" name="Блок-схема: сохраненные данные 6"/>
          <p:cNvSpPr/>
          <p:nvPr/>
        </p:nvSpPr>
        <p:spPr>
          <a:xfrm>
            <a:off x="0" y="5796136"/>
            <a:ext cx="3429000" cy="2532856"/>
          </a:xfrm>
          <a:prstGeom prst="flowChartOnlineStorag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Проектные</a:t>
            </a:r>
          </a:p>
        </p:txBody>
      </p:sp>
      <p:sp>
        <p:nvSpPr>
          <p:cNvPr id="8" name="Блок-схема: сохраненные данные 7"/>
          <p:cNvSpPr/>
          <p:nvPr/>
        </p:nvSpPr>
        <p:spPr>
          <a:xfrm>
            <a:off x="3573016" y="5724128"/>
            <a:ext cx="3284984" cy="2592288"/>
          </a:xfrm>
          <a:prstGeom prst="flowChartOnlineStorag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FFFFFF"/>
                </a:solidFill>
                <a:latin typeface="Arial Black" pitchFamily="34" charset="0"/>
                <a:cs typeface="Times New Roman" pitchFamily="18" charset="0"/>
              </a:rPr>
              <a:t>Технология игрового обучения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cap="none" dirty="0">
                <a:solidFill>
                  <a:srgbClr val="0000CC"/>
                </a:solidFill>
                <a:effectLst/>
                <a:latin typeface="Times New Roman" pitchFamily="18" charset="0"/>
              </a:rPr>
              <a:t>Используемые современные образовательные технологии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6672" y="1835696"/>
            <a:ext cx="604867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4000" b="1" dirty="0"/>
              <a:t>Информационно-компьютерные технологии (ИКТ);</a:t>
            </a:r>
          </a:p>
          <a:p>
            <a:pPr>
              <a:buFont typeface="Wingdings" pitchFamily="2" charset="2"/>
              <a:buChar char="Ø"/>
            </a:pPr>
            <a:r>
              <a:rPr lang="ru-RU" sz="4000" b="1" dirty="0" err="1"/>
              <a:t>Здоровьесберегающие</a:t>
            </a:r>
            <a:r>
              <a:rPr lang="ru-RU" sz="4000" b="1" dirty="0"/>
              <a:t> технологии;</a:t>
            </a:r>
          </a:p>
          <a:p>
            <a:pPr>
              <a:buFont typeface="Wingdings" pitchFamily="2" charset="2"/>
              <a:buChar char="Ø"/>
            </a:pPr>
            <a:r>
              <a:rPr lang="ru-RU" sz="4000" b="1" dirty="0"/>
              <a:t>Технология игрового обучения;</a:t>
            </a:r>
          </a:p>
          <a:p>
            <a:pPr>
              <a:buFont typeface="Wingdings" pitchFamily="2" charset="2"/>
              <a:buChar char="Ø"/>
            </a:pPr>
            <a:r>
              <a:rPr lang="ru-RU" sz="4000" b="1" dirty="0"/>
              <a:t>Проектный метод.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56" y="179512"/>
            <a:ext cx="6182444" cy="8784976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>Анкета для родителей </a:t>
            </a:r>
            <a:br>
              <a:rPr lang="ru-RU" sz="16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Уважаемые родители!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Нам важно знать ваше отношение к познавательно-исследовательской деятельности детей. Подчеркните один из вариантов ответов или ответьте на предложенный вопрос.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1. Часто ли Ваш ребенок задает вопросы?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(Да / Нет / Никогда)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Как Вы на них реагируете?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а) стараюсь доступно рассказать ребенку все, что знаю;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б) отвечаю первое, что приходит в голову;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в) говорю, что у меня нет времени.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3. В чем проявляется исследовательская активность Вашего ребенка?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а) предпочитает самостоятельно исследовать окружающие его предметы;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б) любит узнавать новое из разных источников (просмотр телевизионных передач, чтение детских энциклопедий, рассказы взрослых).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в) редко проявляет исследовательскую активность.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4. С какими предметами и материалами любит экспериментировать Ваш ребенок?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5. Как Вы думаете, нужно ли проводить элементарные опыты или занятия по экспериментированию в детском саду?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ДА НЕТ (нужное подчеркнуть)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6. Как вы поддерживаете интерес ребенка к экспериментированию?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7. Нужна ли Вам консультационная помощь по организации детского экспериментирования в домашних условиях? ДА НЕТ (нужное подчеркнуть).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Благодарим Вас за сотрудничество!</a:t>
            </a:r>
            <a:br>
              <a:rPr lang="ru-RU" sz="2000" dirty="0"/>
            </a:b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0263" y="549347"/>
            <a:ext cx="5030316" cy="360040"/>
          </a:xfrm>
        </p:spPr>
        <p:txBody>
          <a:bodyPr>
            <a:noAutofit/>
          </a:bodyPr>
          <a:lstStyle/>
          <a:p>
            <a:r>
              <a:rPr lang="ru-RU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 природы</a:t>
            </a:r>
            <a:endParaRPr 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67B25E34-4E00-BD46-84A9-8A90CFDF5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78" y="1256150"/>
            <a:ext cx="3023643" cy="3406539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42067416-BDCC-4B46-AE9A-8EE1AB7A6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157" y="4996175"/>
            <a:ext cx="2869584" cy="2686573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F60A6229-7287-A64F-A954-1BAE8B5C8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46" y="4996176"/>
            <a:ext cx="2618154" cy="268657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6672" y="183059"/>
            <a:ext cx="5904656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7030A0"/>
                </a:solidFill>
                <a:cs typeface="Times New Roman" pitchFamily="18" charset="0"/>
              </a:rPr>
              <a:t>Мое творчество</a:t>
            </a:r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26E8841D-FBDC-134E-A29F-ECD7EDAB5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64" y="1143000"/>
            <a:ext cx="4779210" cy="304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7CE64E9A-1288-5E49-8A45-1BEF1312C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76" y="4381500"/>
            <a:ext cx="3114840" cy="2513263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4E5B4C5-C8C1-544E-B889-606F07F45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69" y="7178841"/>
            <a:ext cx="3429000" cy="1965159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659BFC37-2136-6240-8D98-EF42610CB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1500"/>
            <a:ext cx="3368842" cy="260015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1876" y="354107"/>
            <a:ext cx="5866978" cy="936103"/>
          </a:xfrm>
        </p:spPr>
        <p:txBody>
          <a:bodyPr/>
          <a:lstStyle/>
          <a:p>
            <a:r>
              <a:rPr lang="ru-RU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Фотогалерея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95FCA081-FF83-2E4B-B4EB-7F05C219E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92" y="4951260"/>
            <a:ext cx="4645526" cy="2825353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04CB9DC-BD5D-2045-82BB-6CDA4DC9A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487" y="1644316"/>
            <a:ext cx="4725735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54" y="113631"/>
            <a:ext cx="6858000" cy="9144000"/>
          </a:xfrm>
          <a:prstGeom prst="rect">
            <a:avLst/>
          </a:prstGeom>
          <a:noFill/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E795E2F7-94B3-4B42-9BD9-72528716D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20" y="1269999"/>
            <a:ext cx="3976279" cy="3148264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319EA16-F5D3-E448-BBCE-1B8FA8737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46" y="4826001"/>
            <a:ext cx="406400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AB777335-A832-B840-A525-E28BE20BC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76" y="1189790"/>
            <a:ext cx="4064000" cy="304800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56941FD3-1BCE-C942-BA70-BD981B62D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65" y="4852737"/>
            <a:ext cx="406400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7742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Общие сведения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56816" y="1113656"/>
            <a:ext cx="69716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42900" algn="l"/>
              </a:tabLst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Гентиева Линда Мусаевна 01.05.1998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г.р</a:t>
            </a:r>
            <a:endParaRPr lang="ru-RU" b="1" u="sng" dirty="0">
              <a:latin typeface="Times New Roman" pitchFamily="18" charset="0"/>
            </a:endParaRPr>
          </a:p>
          <a:p>
            <a:pPr algn="ctr">
              <a:tabLst>
                <a:tab pos="342900" algn="l"/>
              </a:tabLs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Работаю в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МБДОУ «Детский сад И12 имени Абдурзакова Азамата Рамзановича» с.Дышне-Ведено,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должности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воспитателя 2 года</a:t>
            </a:r>
            <a:endParaRPr lang="ru-RU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</a:tabLs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Образование: </a:t>
            </a:r>
          </a:p>
          <a:p>
            <a:pPr algn="ctr">
              <a:tabLst>
                <a:tab pos="342900" algn="l"/>
              </a:tabLst>
            </a:pPr>
            <a:r>
              <a:rPr lang="ru-RU">
                <a:latin typeface="Times New Roman" pitchFamily="18" charset="0"/>
              </a:rPr>
              <a:t>ЧГПУ </a:t>
            </a:r>
            <a:endParaRPr lang="ru-RU" dirty="0">
              <a:latin typeface="Times New Roman" pitchFamily="18" charset="0"/>
            </a:endParaRPr>
          </a:p>
          <a:p>
            <a:pPr algn="ctr" eaLnBrk="0" hangingPunct="0">
              <a:tabLst>
                <a:tab pos="342900" algn="l"/>
              </a:tabLst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«Чеченский Государственный Педагогический университет» </a:t>
            </a:r>
          </a:p>
          <a:p>
            <a:pPr algn="ctr" eaLnBrk="0" hangingPunct="0">
              <a:tabLst>
                <a:tab pos="342900" algn="l"/>
              </a:tabLst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учитель биологии и ОБЖ по направлению подготовки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342900" algn="l"/>
              </a:tabLst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44.03.05 Педагогической образование ( с двумя профилями подготовки)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tabLst>
                <a:tab pos="342900" algn="l"/>
              </a:tabLst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C551834C-47CD-0041-81DC-4A659E0A6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83" y="4046026"/>
            <a:ext cx="3290628" cy="337344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6DFCDEBC-F887-D244-A7C8-2B4573E52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73" y="2199384"/>
            <a:ext cx="4899527" cy="43979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E88A2F-DD8F-6946-B950-0184EC4C2FCA}"/>
              </a:ext>
            </a:extLst>
          </p:cNvPr>
          <p:cNvSpPr txBox="1"/>
          <p:nvPr/>
        </p:nvSpPr>
        <p:spPr>
          <a:xfrm>
            <a:off x="1858210" y="1156091"/>
            <a:ext cx="5614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b="1">
                <a:solidFill>
                  <a:srgbClr val="FF0000"/>
                </a:solidFill>
              </a:rPr>
              <a:t>Спасибо всем за внимание</a:t>
            </a:r>
            <a:r>
              <a:rPr lang="ru-RU" sz="2800">
                <a:solidFill>
                  <a:srgbClr val="FF0000"/>
                </a:solidFill>
              </a:rPr>
              <a:t>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20053"/>
            <a:ext cx="6858000" cy="9144000"/>
          </a:xfrm>
          <a:prstGeom prst="rect">
            <a:avLst/>
          </a:prstGeom>
          <a:noFill/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80875593-8C58-1B47-9358-573AEE3AD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32" y="4832684"/>
            <a:ext cx="4662993" cy="304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ADB7E93-A35D-BB4C-BC18-EBE33FB1F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193" y="1301973"/>
            <a:ext cx="4662993" cy="32700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CA21F4-D4FD-6C48-BFD8-26E67EBEAEB3}"/>
              </a:ext>
            </a:extLst>
          </p:cNvPr>
          <p:cNvSpPr txBox="1"/>
          <p:nvPr/>
        </p:nvSpPr>
        <p:spPr>
          <a:xfrm>
            <a:off x="2621547" y="3637547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15348D-4ED4-F94E-AA21-42F4B74232F9}"/>
              </a:ext>
            </a:extLst>
          </p:cNvPr>
          <p:cNvSpPr txBox="1"/>
          <p:nvPr/>
        </p:nvSpPr>
        <p:spPr>
          <a:xfrm>
            <a:off x="2621547" y="3637547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733FE4-0D74-8449-8271-7A3671E63EBE}"/>
              </a:ext>
            </a:extLst>
          </p:cNvPr>
          <p:cNvSpPr txBox="1"/>
          <p:nvPr/>
        </p:nvSpPr>
        <p:spPr>
          <a:xfrm>
            <a:off x="2842126" y="5575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40DDE4-838D-584E-B680-26E75D8B8170}"/>
              </a:ext>
            </a:extLst>
          </p:cNvPr>
          <p:cNvSpPr txBox="1"/>
          <p:nvPr/>
        </p:nvSpPr>
        <p:spPr>
          <a:xfrm>
            <a:off x="2182928" y="420298"/>
            <a:ext cx="4175048" cy="70788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ru-RU" sz="4000" b="1">
                <a:solidFill>
                  <a:srgbClr val="7030A0"/>
                </a:solidFill>
              </a:rPr>
              <a:t>Образование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6737" y="12700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634" y="1053127"/>
            <a:ext cx="5923766" cy="538735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КУРСЫ </a:t>
            </a:r>
            <a:r>
              <a:rPr 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ПОВЫШЕНИЯ КВАЛИФИКАЦИИ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130437-3D21-2141-A0C9-1656082E6F66}"/>
              </a:ext>
            </a:extLst>
          </p:cNvPr>
          <p:cNvSpPr txBox="1"/>
          <p:nvPr/>
        </p:nvSpPr>
        <p:spPr>
          <a:xfrm>
            <a:off x="2514600" y="3657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90D5CE3-59E4-6543-9B35-2A2BA8970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682" y="2294724"/>
            <a:ext cx="4170950" cy="49977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6684" y="0"/>
            <a:ext cx="6858000" cy="9144000"/>
          </a:xfrm>
          <a:prstGeom prst="rect">
            <a:avLst/>
          </a:prstGeom>
          <a:noFill/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1CD08823-F9C9-154E-AC4E-3A86424AB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39" y="4404895"/>
            <a:ext cx="4331370" cy="3261895"/>
          </a:xfrm>
          <a:prstGeom prst="rect">
            <a:avLst/>
          </a:prstGeom>
        </p:spPr>
      </p:pic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6F94CD25-301A-034F-A982-C52014F0F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39" y="1128184"/>
            <a:ext cx="4331370" cy="280330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207EE801-4AF8-A647-8435-A56360247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42" y="4247091"/>
            <a:ext cx="4311174" cy="3048000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F608966-5E0A-F241-B949-4F69787CC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19" y="605367"/>
            <a:ext cx="2827421" cy="33020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6B78E4B9-E913-0C40-9121-8B88D4665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46" y="1594185"/>
            <a:ext cx="2338553" cy="3048000"/>
          </a:xfrm>
          <a:prstGeom prst="rect">
            <a:avLst/>
          </a:prstGeom>
        </p:spPr>
      </p:pic>
      <p:pic>
        <p:nvPicPr>
          <p:cNvPr id="4" name="Рисунок 6">
            <a:extLst>
              <a:ext uri="{FF2B5EF4-FFF2-40B4-BE49-F238E27FC236}">
                <a16:creationId xmlns:a16="http://schemas.microsoft.com/office/drawing/2014/main" id="{CB774E20-1A53-2A40-AF50-27EEB5637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37" y="5221093"/>
            <a:ext cx="2408875" cy="3048000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C63E116C-3C85-9944-8C53-69C7678B5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800" y="587849"/>
            <a:ext cx="2213338" cy="3048000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B84CD206-E9AD-E34C-8FA0-039A285847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12" y="4171672"/>
            <a:ext cx="2213338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Лента лицом вверх 4"/>
          <p:cNvSpPr/>
          <p:nvPr/>
        </p:nvSpPr>
        <p:spPr>
          <a:xfrm>
            <a:off x="170447" y="626744"/>
            <a:ext cx="6517105" cy="936651"/>
          </a:xfrm>
          <a:prstGeom prst="ribbon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</a:rPr>
              <a:t>Участие в открытых мероприятиях 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143C86C1-3994-6942-9552-DAE534E9F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894" y="1900786"/>
            <a:ext cx="4317999" cy="2970975"/>
          </a:xfrm>
          <a:prstGeom prst="rect">
            <a:avLst/>
          </a:prstGeom>
        </p:spPr>
      </p:pic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374C62AE-93A6-C045-AD40-28815A2CE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47" y="5154834"/>
            <a:ext cx="3261894" cy="25548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img0.liveinternet.ru/images/attach/c/8/104/805/104805112_5111852_Gigiena1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5" name="Выноска 1 4"/>
          <p:cNvSpPr/>
          <p:nvPr/>
        </p:nvSpPr>
        <p:spPr>
          <a:xfrm>
            <a:off x="1872329" y="398157"/>
            <a:ext cx="3616684" cy="730027"/>
          </a:xfrm>
          <a:prstGeom prst="borderCallout1">
            <a:avLst>
              <a:gd name="adj1" fmla="val 137571"/>
              <a:gd name="adj2" fmla="val -8585"/>
              <a:gd name="adj3" fmla="val 137955"/>
              <a:gd name="adj4" fmla="val -20413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Arial" charset="0"/>
                <a:cs typeface="Arial" charset="0"/>
              </a:rPr>
              <a:t>Открытое занятие по ПДД «Школа маленького пешехода»</a:t>
            </a:r>
            <a:endParaRPr lang="ru-RU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Рисунок 8">
            <a:extLst>
              <a:ext uri="{FF2B5EF4-FFF2-40B4-BE49-F238E27FC236}">
                <a16:creationId xmlns:a16="http://schemas.microsoft.com/office/drawing/2014/main" id="{D5B1C223-63C4-1E46-B775-61AE4094E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18" y="1426598"/>
            <a:ext cx="4395272" cy="2647471"/>
          </a:xfrm>
          <a:prstGeom prst="rect">
            <a:avLst/>
          </a:prstGeom>
        </p:spPr>
      </p:pic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B4AF0E09-A5D5-BB41-97C4-456815735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077" y="4530158"/>
            <a:ext cx="4395272" cy="284705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957</Words>
  <Application>Microsoft Office PowerPoint</Application>
  <PresentationFormat>Экран (4:3)</PresentationFormat>
  <Paragraphs>135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 МУНИЦИПАЛЬНОЕ БЮДЖЕТНОЕ ДОШКОЛЬНОЕ ОБРАЗОВАТЕЛЬНОЕ УЧРЕЖДЕНИЕ «Детский сад 12 имени Абдурзакова Азамата Рамзановича» с.Дышне-Ведено   </vt:lpstr>
      <vt:lpstr>Общие сведения</vt:lpstr>
      <vt:lpstr>Презентация PowerPoint</vt:lpstr>
      <vt:lpstr>КУРСЫ ПОВЫШЕНИЯ КВАЛИФИКАЦИИ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задачи и направления работы</vt:lpstr>
      <vt:lpstr> Формы организации работы: </vt:lpstr>
      <vt:lpstr>Презентация PowerPoint</vt:lpstr>
      <vt:lpstr>Используемые современные образовательные технологии</vt:lpstr>
      <vt:lpstr>Анкета для родителей  Уважаемые родители!  Нам важно знать ваше отношение к познавательно-исследовательской деятельности детей. Подчеркните один из вариантов ответов или ответьте на предложенный вопрос.  1. Часто ли Ваш ребенок задает вопросы?  (Да / Нет / Никогда)  2. Как Вы на них реагируете? а) стараюсь доступно рассказать ребенку все, что знаю;  б) отвечаю первое, что приходит в голову;  в) говорю, что у меня нет времени.    3. В чем проявляется исследовательская активность Вашего ребенка?  а) предпочитает самостоятельно исследовать окружающие его предметы;  б) любит узнавать новое из разных источников (просмотр телевизионных передач, чтение детских энциклопедий, рассказы взрослых).  в) редко проявляет исследовательскую активность.   4. С какими предметами и материалами любит экспериментировать Ваш ребенок?      5. Как Вы думаете, нужно ли проводить элементарные опыты или занятия по экспериментированию в детском саду?  ДА НЕТ (нужное подчеркнуть)    6. Как вы поддерживаете интерес ребенка к экспериментированию?      7. Нужна ли Вам консультационная помощь по организации детского экспериментирования в домашних условиях? ДА НЕТ (нужное подчеркнуть).      Благодарим Вас за сотрудничество! </vt:lpstr>
      <vt:lpstr>Уголок природы</vt:lpstr>
      <vt:lpstr>Презентация PowerPoint</vt:lpstr>
      <vt:lpstr>Фотогалерея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центр развития ребенка детский сад №23 г.Орла</dc:title>
  <dc:creator>Admin</dc:creator>
  <cp:lastModifiedBy>Неизвестный пользователь</cp:lastModifiedBy>
  <cp:revision>63</cp:revision>
  <dcterms:created xsi:type="dcterms:W3CDTF">2019-05-02T06:49:16Z</dcterms:created>
  <dcterms:modified xsi:type="dcterms:W3CDTF">2022-02-14T09:49:11Z</dcterms:modified>
</cp:coreProperties>
</file>